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3" r:id="rId1"/>
  </p:sldMasterIdLst>
  <p:notesMasterIdLst>
    <p:notesMasterId r:id="rId43"/>
  </p:notesMasterIdLst>
  <p:sldIdLst>
    <p:sldId id="298" r:id="rId2"/>
    <p:sldId id="256" r:id="rId3"/>
    <p:sldId id="257" r:id="rId4"/>
    <p:sldId id="258" r:id="rId5"/>
    <p:sldId id="259" r:id="rId6"/>
    <p:sldId id="260" r:id="rId7"/>
    <p:sldId id="297" r:id="rId8"/>
    <p:sldId id="261" r:id="rId9"/>
    <p:sldId id="283" r:id="rId10"/>
    <p:sldId id="262" r:id="rId11"/>
    <p:sldId id="273" r:id="rId12"/>
    <p:sldId id="282" r:id="rId13"/>
    <p:sldId id="280" r:id="rId14"/>
    <p:sldId id="279" r:id="rId15"/>
    <p:sldId id="278" r:id="rId16"/>
    <p:sldId id="281" r:id="rId17"/>
    <p:sldId id="263" r:id="rId18"/>
    <p:sldId id="293" r:id="rId19"/>
    <p:sldId id="294" r:id="rId20"/>
    <p:sldId id="295" r:id="rId21"/>
    <p:sldId id="296" r:id="rId22"/>
    <p:sldId id="266" r:id="rId23"/>
    <p:sldId id="268" r:id="rId24"/>
    <p:sldId id="265" r:id="rId25"/>
    <p:sldId id="267" r:id="rId26"/>
    <p:sldId id="289" r:id="rId27"/>
    <p:sldId id="274" r:id="rId28"/>
    <p:sldId id="276" r:id="rId29"/>
    <p:sldId id="275" r:id="rId30"/>
    <p:sldId id="284" r:id="rId31"/>
    <p:sldId id="287" r:id="rId32"/>
    <p:sldId id="285" r:id="rId33"/>
    <p:sldId id="277" r:id="rId34"/>
    <p:sldId id="290" r:id="rId35"/>
    <p:sldId id="291" r:id="rId36"/>
    <p:sldId id="269" r:id="rId37"/>
    <p:sldId id="264" r:id="rId38"/>
    <p:sldId id="288" r:id="rId39"/>
    <p:sldId id="286" r:id="rId40"/>
    <p:sldId id="271" r:id="rId41"/>
    <p:sldId id="272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F3E"/>
    <a:srgbClr val="EDF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68"/>
    <p:restoredTop sz="95827"/>
  </p:normalViewPr>
  <p:slideViewPr>
    <p:cSldViewPr snapToGrid="0">
      <p:cViewPr varScale="1">
        <p:scale>
          <a:sx n="106" d="100"/>
          <a:sy n="106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FDAA9-CB63-A643-990D-D6084FBAE61A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91851-28AA-AF43-AC3B-FD2007F6A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26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Dartmoor, Simon and Keith unable to be members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B91851-28AA-AF43-AC3B-FD2007F6AD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48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B91851-28AA-AF43-AC3B-FD2007F6ADF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78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E9B1-4E27-6242-B2DC-7242C28798A4}" type="datetime1">
              <a:rPr lang="en-GB" smtClean="0"/>
              <a:t>07/01/2026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40D-61E5-0341-A738-85EC1E542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06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6F87-A718-B34E-8973-F1B68D52161C}" type="datetime1">
              <a:rPr lang="en-GB" smtClean="0"/>
              <a:t>07/01/2026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40D-61E5-0341-A738-85EC1E542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2168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6F87-A718-B34E-8973-F1B68D52161C}" type="datetime1">
              <a:rPr lang="en-GB" smtClean="0"/>
              <a:t>07/01/2026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40D-61E5-0341-A738-85EC1E542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8028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6F87-A718-B34E-8973-F1B68D52161C}" type="datetime1">
              <a:rPr lang="en-GB" smtClean="0"/>
              <a:t>07/01/2026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40D-61E5-0341-A738-85EC1E542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512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6F87-A718-B34E-8973-F1B68D52161C}" type="datetime1">
              <a:rPr lang="en-GB" smtClean="0"/>
              <a:t>07/01/2026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40D-61E5-0341-A738-85EC1E542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0052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6F87-A718-B34E-8973-F1B68D52161C}" type="datetime1">
              <a:rPr lang="en-GB" smtClean="0"/>
              <a:t>07/01/2026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40D-61E5-0341-A738-85EC1E542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4595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6F87-A718-B34E-8973-F1B68D52161C}" type="datetime1">
              <a:rPr lang="en-GB" smtClean="0"/>
              <a:t>07/01/2026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40D-61E5-0341-A738-85EC1E542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5332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B2D4-CC12-D746-A61E-46174DEB6003}" type="datetime1">
              <a:rPr lang="en-GB" smtClean="0"/>
              <a:t>07/01/2026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40D-61E5-0341-A738-85EC1E542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00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3F2D-6290-624A-AE99-CE18E0CBEF9E}" type="datetime1">
              <a:rPr lang="en-GB" smtClean="0"/>
              <a:t>07/01/2026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40D-61E5-0341-A738-85EC1E542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48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9F11-0B93-034C-A367-1C0C67352C30}" type="datetime1">
              <a:rPr lang="en-GB" smtClean="0"/>
              <a:t>07/01/2026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4D3140D-61E5-0341-A738-85EC1E542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22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262B-FB5D-244E-B4AC-A43ADA9769CA}" type="datetime1">
              <a:rPr lang="en-GB" smtClean="0"/>
              <a:t>07/01/2026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40D-61E5-0341-A738-85EC1E542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32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EC6D-2F41-DC48-B4B1-A244412C5DA2}" type="datetime1">
              <a:rPr lang="en-GB" smtClean="0"/>
              <a:t>07/01/2026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40D-61E5-0341-A738-85EC1E542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7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F745C-6AAB-D24A-BFA7-263AEA329CC2}" type="datetime1">
              <a:rPr lang="en-GB" smtClean="0"/>
              <a:t>07/01/2026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40D-61E5-0341-A738-85EC1E542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51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94857-A9EF-4C4B-B550-26CB4949307D}" type="datetime1">
              <a:rPr lang="en-GB" smtClean="0"/>
              <a:t>07/01/2026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40D-61E5-0341-A738-85EC1E542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3344-362E-2E40-A1CC-C0A827CBDFC8}" type="datetime1">
              <a:rPr lang="en-GB" smtClean="0"/>
              <a:t>07/01/2026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40D-61E5-0341-A738-85EC1E542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7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D6B6-D142-764F-99D8-33F4CF90CEB5}" type="datetime1">
              <a:rPr lang="en-GB" smtClean="0"/>
              <a:t>07/01/2026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40D-61E5-0341-A738-85EC1E542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3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67B17-CEF4-A845-A114-9AE522AABBBA}" type="datetime1">
              <a:rPr lang="en-GB" smtClean="0"/>
              <a:t>07/01/2026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40D-61E5-0341-A738-85EC1E542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28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rgbClr val="EDFAE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526F87-A718-B34E-8973-F1B68D52161C}" type="datetime1">
              <a:rPr lang="en-GB" smtClean="0"/>
              <a:t>07/01/2026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D3140D-61E5-0341-A738-85EC1E542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6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huntingdonshire.gov.uk/planning/local-plan-update/preferred-options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cambridgeshire.gov.uk/residents/travel-roads-and-parking/active-travel-in-cambridgeshire/projects-and-plans/infrastructure-deliver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hyperlink" Target="mailto:hello@hinchingbrookeresidents.or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inchingbrookeresidents.org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2575-7F0C-D077-2932-3AB76F61B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43468"/>
            <a:ext cx="9144000" cy="36188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7200" dirty="0">
                <a:solidFill>
                  <a:srgbClr val="284F3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HRA Meeting </a:t>
            </a:r>
            <a:br>
              <a:rPr lang="en-US" sz="7200" dirty="0">
                <a:solidFill>
                  <a:srgbClr val="284F3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solidFill>
                  <a:srgbClr val="284F3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January 5</a:t>
            </a:r>
            <a:r>
              <a:rPr lang="en-US" baseline="30000" dirty="0">
                <a:solidFill>
                  <a:srgbClr val="284F3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dirty="0">
                <a:solidFill>
                  <a:srgbClr val="284F3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2026</a:t>
            </a:r>
            <a:endParaRPr lang="en-US" sz="7200" dirty="0">
              <a:solidFill>
                <a:srgbClr val="284F3E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D4472-8851-511D-6A19-7E5AD7AD4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8666" y="6197599"/>
            <a:ext cx="1049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4D3140D-61E5-0341-A738-85EC1E542C54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049E09C-5A90-AD0E-0A9C-E8F5B4C89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882" y="28818"/>
            <a:ext cx="1229299" cy="122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169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7AB4E-20D8-505F-55E4-B5A4FB6C2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HLP – Newlands Outline Planning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A327F-0E53-420D-6982-1A798233D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noProof="0" dirty="0"/>
              <a:t>2m </a:t>
            </a:r>
            <a:r>
              <a:rPr lang="en-GB" noProof="0" dirty="0" err="1"/>
              <a:t>sq</a:t>
            </a:r>
            <a:r>
              <a:rPr lang="en-GB" noProof="0" dirty="0"/>
              <a:t> ft ; 1m </a:t>
            </a:r>
            <a:r>
              <a:rPr lang="en-GB" noProof="0" dirty="0" err="1"/>
              <a:t>sq</a:t>
            </a:r>
            <a:r>
              <a:rPr lang="en-GB" noProof="0" dirty="0"/>
              <a:t> ft  pre-sold</a:t>
            </a:r>
          </a:p>
          <a:p>
            <a:r>
              <a:rPr lang="en-GB" noProof="0" dirty="0"/>
              <a:t>13 warehouses 24m, 21m &amp; 18.5m high</a:t>
            </a:r>
          </a:p>
          <a:p>
            <a:r>
              <a:rPr lang="en-GB" noProof="0" dirty="0"/>
              <a:t>24/7 operation</a:t>
            </a:r>
          </a:p>
          <a:p>
            <a:r>
              <a:rPr lang="en-GB" noProof="0" dirty="0"/>
              <a:t>Roundabout by Marriott</a:t>
            </a:r>
          </a:p>
          <a:p>
            <a:r>
              <a:rPr lang="en-GB" noProof="0" dirty="0"/>
              <a:t>Underpass – Is toucan crossing better?</a:t>
            </a:r>
          </a:p>
          <a:p>
            <a:r>
              <a:rPr lang="en-GB" noProof="0" dirty="0"/>
              <a:t>A141 re-aligned</a:t>
            </a:r>
          </a:p>
          <a:p>
            <a:r>
              <a:rPr lang="en-GB" noProof="0" dirty="0"/>
              <a:t>£9.8m Business Rates for HDC per Newlands (was £4m)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D77D8-F011-2887-C897-FC041B3C9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40D-61E5-0341-A738-85EC1E542C54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BF2DFB5-D64E-348A-8E6B-9516C590A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882" y="28818"/>
            <a:ext cx="1229299" cy="122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603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FFF9B-62D0-BAE4-3BD8-8672FC76F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8971B-1BB6-F559-6453-C8CFE4280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noProof="0" dirty="0"/>
              <a:t>3,300 jobs per Newlands (was 2,000)</a:t>
            </a:r>
            <a:br>
              <a:rPr lang="en-GB" noProof="0" dirty="0"/>
            </a:br>
            <a:endParaRPr lang="en-GB" noProof="0" dirty="0"/>
          </a:p>
          <a:p>
            <a:r>
              <a:rPr lang="en-GB" noProof="0" dirty="0"/>
              <a:t>Friends of Hinchingbrooke Country Park met Newlands &amp; wrote letter</a:t>
            </a:r>
            <a:br>
              <a:rPr lang="en-GB" noProof="0" dirty="0"/>
            </a:br>
            <a:endParaRPr lang="en-GB" noProof="0" dirty="0"/>
          </a:p>
          <a:p>
            <a:r>
              <a:rPr lang="en-GB" noProof="0" dirty="0"/>
              <a:t>Alconbury Flood Group – identified need for more flood prevention</a:t>
            </a:r>
            <a:br>
              <a:rPr lang="en-GB" noProof="0" dirty="0"/>
            </a:br>
            <a:endParaRPr lang="en-GB" noProof="0" dirty="0"/>
          </a:p>
          <a:p>
            <a:r>
              <a:rPr lang="en-GB" noProof="0" dirty="0"/>
              <a:t>Cycle path</a:t>
            </a:r>
            <a:br>
              <a:rPr lang="en-GB" noProof="0" dirty="0"/>
            </a:br>
            <a:endParaRPr lang="en-GB" noProof="0" dirty="0"/>
          </a:p>
          <a:p>
            <a:r>
              <a:rPr lang="en-GB" noProof="0" dirty="0"/>
              <a:t>HTC meeting October – HTC wrote letter with their issues</a:t>
            </a:r>
            <a:br>
              <a:rPr lang="en-GB" noProof="0" dirty="0"/>
            </a:br>
            <a:endParaRPr lang="en-GB" noProof="0" dirty="0"/>
          </a:p>
          <a:p>
            <a:r>
              <a:rPr lang="en-GB" noProof="0" dirty="0"/>
              <a:t>HLP development aim to be complete 2027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632D1-46B5-42EB-E90E-DE5D06013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40D-61E5-0341-A738-85EC1E542C54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C1DF8A5-C8DE-1A15-BA3B-54B4F6579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882" y="28818"/>
            <a:ext cx="1229299" cy="122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60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 city&#10;&#10;AI-generated content may be incorrect.">
            <a:extLst>
              <a:ext uri="{FF2B5EF4-FFF2-40B4-BE49-F238E27FC236}">
                <a16:creationId xmlns:a16="http://schemas.microsoft.com/office/drawing/2014/main" id="{8DCD13CB-811D-7C3A-C4C7-26C0EE54A5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FA4DD6-C6EA-FEF3-C4B8-97F0C5B41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40D-61E5-0341-A738-85EC1E542C54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1E4D838-F416-6DCC-CE67-B5317D319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882" y="28818"/>
            <a:ext cx="1229299" cy="122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668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on a table&#10;&#10;AI-generated content may be incorrect.">
            <a:extLst>
              <a:ext uri="{FF2B5EF4-FFF2-40B4-BE49-F238E27FC236}">
                <a16:creationId xmlns:a16="http://schemas.microsoft.com/office/drawing/2014/main" id="{CDAC901E-CCA0-D875-1F76-C1F36C1666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D6D788-2695-CE63-3242-35A0F3D03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40D-61E5-0341-A738-85EC1E542C54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BEEB149-0458-1E62-3A8B-0D5FB5B98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882" y="28818"/>
            <a:ext cx="1229299" cy="122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1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on a wood floor&#10;&#10;AI-generated content may be incorrect.">
            <a:extLst>
              <a:ext uri="{FF2B5EF4-FFF2-40B4-BE49-F238E27FC236}">
                <a16:creationId xmlns:a16="http://schemas.microsoft.com/office/drawing/2014/main" id="{72FF755E-F7EC-429A-3B55-A2733D6FAE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6C626D-5772-C9C3-CF0C-DD3544508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40D-61E5-0341-A738-85EC1E542C54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7F52D2F-5791-2845-3990-8C87377B6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882" y="28818"/>
            <a:ext cx="1229299" cy="122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258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on a table&#10;&#10;AI-generated content may be incorrect.">
            <a:extLst>
              <a:ext uri="{FF2B5EF4-FFF2-40B4-BE49-F238E27FC236}">
                <a16:creationId xmlns:a16="http://schemas.microsoft.com/office/drawing/2014/main" id="{5C0E4A0D-22A1-7539-D670-A1A6D17E9E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8BDB3E-22A6-633B-F82A-7268485B1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40D-61E5-0341-A738-85EC1E542C54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52F586-D196-F70F-4D65-88CB135FC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882" y="28818"/>
            <a:ext cx="1229299" cy="122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47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on a table&#10;&#10;AI-generated content may be incorrect.">
            <a:extLst>
              <a:ext uri="{FF2B5EF4-FFF2-40B4-BE49-F238E27FC236}">
                <a16:creationId xmlns:a16="http://schemas.microsoft.com/office/drawing/2014/main" id="{2402BF2C-123C-5A35-C1E4-40E4177C5D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E8B003-1040-503F-457C-5F1E4A886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40D-61E5-0341-A738-85EC1E542C54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C7F29F5-1B1D-47E7-1FCB-870F10FBB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882" y="28818"/>
            <a:ext cx="1229299" cy="122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086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B8B17-3A0E-2B51-2367-D70A78B67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HDC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637C0-4098-D724-33FB-CAA30CD5E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noProof="0" dirty="0"/>
              <a:t>25/01922/ OUT on HDC planning portal</a:t>
            </a:r>
            <a:br>
              <a:rPr lang="en-GB" noProof="0" dirty="0"/>
            </a:br>
            <a:endParaRPr lang="en-GB" noProof="0" dirty="0"/>
          </a:p>
          <a:p>
            <a:r>
              <a:rPr lang="en-GB" noProof="0" dirty="0"/>
              <a:t>235 documents – some very long</a:t>
            </a:r>
            <a:br>
              <a:rPr lang="en-GB" noProof="0" dirty="0"/>
            </a:br>
            <a:endParaRPr lang="en-GB" noProof="0" dirty="0"/>
          </a:p>
          <a:p>
            <a:r>
              <a:rPr lang="en-GB" noProof="0" dirty="0"/>
              <a:t>35 letters sent objecting to HLP</a:t>
            </a:r>
            <a:br>
              <a:rPr lang="en-GB" noProof="0" dirty="0"/>
            </a:br>
            <a:endParaRPr lang="en-GB" noProof="0" dirty="0"/>
          </a:p>
          <a:p>
            <a:r>
              <a:rPr lang="en-GB" noProof="0" dirty="0"/>
              <a:t>Hunts Post – Alconbury Parish Council comments v. helpful</a:t>
            </a:r>
            <a:br>
              <a:rPr lang="en-GB" noProof="0" dirty="0"/>
            </a:br>
            <a:endParaRPr lang="en-GB" noProof="0" dirty="0"/>
          </a:p>
          <a:p>
            <a:r>
              <a:rPr lang="en-GB" dirty="0"/>
              <a:t>Newlands active Facebook campaign</a:t>
            </a:r>
            <a:endParaRPr lang="en-GB" noProof="0" dirty="0"/>
          </a:p>
          <a:p>
            <a:endParaRPr lang="en-GB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CC3BB1-5E59-542C-91CE-4A1307D8D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40D-61E5-0341-A738-85EC1E542C54}" type="slidenum">
              <a:rPr lang="en-US" smtClean="0"/>
              <a:t>17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4A2C3E-846D-37DB-5836-87EBDD88A469}"/>
              </a:ext>
            </a:extLst>
          </p:cNvPr>
          <p:cNvSpPr txBox="1"/>
          <p:nvPr/>
        </p:nvSpPr>
        <p:spPr>
          <a:xfrm>
            <a:off x="12876756" y="-2755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1619AF0-F639-9FBE-34A1-2EB296C51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882" y="28818"/>
            <a:ext cx="1229299" cy="122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58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05071-660A-8ADF-3DD3-2A938BA42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40D-61E5-0341-A738-85EC1E542C54}" type="slidenum">
              <a:rPr lang="en-US" smtClean="0"/>
              <a:t>18</a:t>
            </a:fld>
            <a:endParaRPr lang="en-US"/>
          </a:p>
        </p:txBody>
      </p:sp>
      <p:pic>
        <p:nvPicPr>
          <p:cNvPr id="5" name="Content Placeholder 4" descr="A map of a land with many buildings&#10;&#10;AI-generated content may be incorrect.">
            <a:extLst>
              <a:ext uri="{FF2B5EF4-FFF2-40B4-BE49-F238E27FC236}">
                <a16:creationId xmlns:a16="http://schemas.microsoft.com/office/drawing/2014/main" id="{446F73D7-F56E-E2D1-16FB-F03FBE6C7F8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977" y="156369"/>
            <a:ext cx="10271125" cy="6545262"/>
          </a:xfr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3433980-B7D5-C7A9-52CF-88A27588D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882" y="28818"/>
            <a:ext cx="1229299" cy="122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022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70701-193E-C2AA-A312-6F759E8D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40D-61E5-0341-A738-85EC1E542C54}" type="slidenum">
              <a:rPr lang="en-US" smtClean="0"/>
              <a:t>19</a:t>
            </a:fld>
            <a:endParaRPr lang="en-US"/>
          </a:p>
        </p:txBody>
      </p:sp>
      <p:pic>
        <p:nvPicPr>
          <p:cNvPr id="5" name="Content Placeholder 4" descr="A highway with a green field&#10;&#10;AI-generated content may be incorrect.">
            <a:extLst>
              <a:ext uri="{FF2B5EF4-FFF2-40B4-BE49-F238E27FC236}">
                <a16:creationId xmlns:a16="http://schemas.microsoft.com/office/drawing/2014/main" id="{1C20F90C-88D5-1A44-82B0-15158AA3621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187" y="1200150"/>
            <a:ext cx="11223625" cy="4457700"/>
          </a:xfr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05F712C-31A2-676A-A6A8-A6B8AAB12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882" y="28818"/>
            <a:ext cx="1229299" cy="122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115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0232C8-7D19-81DA-CB0B-C4A468266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INTRODUCTIONS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320119-6DA8-B942-444B-53AA3CBCD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noProof="0" dirty="0"/>
              <a:t>INTERIM Committee:</a:t>
            </a:r>
            <a:br>
              <a:rPr lang="en-GB" noProof="0" dirty="0"/>
            </a:br>
            <a:endParaRPr lang="en-GB" noProof="0" dirty="0"/>
          </a:p>
          <a:p>
            <a:r>
              <a:rPr lang="en-GB" noProof="0" dirty="0"/>
              <a:t>Chair -John  Greenhalgh</a:t>
            </a:r>
          </a:p>
          <a:p>
            <a:r>
              <a:rPr lang="en-GB" noProof="0" dirty="0"/>
              <a:t>Treasurer – Sarah </a:t>
            </a:r>
            <a:r>
              <a:rPr lang="en-GB" noProof="0" dirty="0" err="1"/>
              <a:t>Palios</a:t>
            </a:r>
            <a:endParaRPr lang="en-GB" noProof="0" dirty="0"/>
          </a:p>
          <a:p>
            <a:r>
              <a:rPr lang="en-GB" noProof="0" dirty="0"/>
              <a:t>IT – Joe </a:t>
            </a:r>
            <a:r>
              <a:rPr lang="en-GB" noProof="0" dirty="0" err="1"/>
              <a:t>Corrall</a:t>
            </a:r>
            <a:endParaRPr lang="en-GB" noProof="0" dirty="0"/>
          </a:p>
          <a:p>
            <a:r>
              <a:rPr lang="en-GB" noProof="0" dirty="0"/>
              <a:t>Secretary – Sharon Lewis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4D659C-B3D8-BA8F-04D4-59F757AD3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40D-61E5-0341-A738-85EC1E542C54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0E9A07-26FA-0FA8-EB9E-DA08CE406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882" y="28818"/>
            <a:ext cx="1229299" cy="122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244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ng row of buildings in a field&#10;&#10;AI-generated content may be incorrect.">
            <a:extLst>
              <a:ext uri="{FF2B5EF4-FFF2-40B4-BE49-F238E27FC236}">
                <a16:creationId xmlns:a16="http://schemas.microsoft.com/office/drawing/2014/main" id="{2A72DE3A-8C14-168B-3711-CAC5ACB66C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669" y="1405195"/>
            <a:ext cx="10958662" cy="404761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A0FD5-5AC3-C0E6-F40C-36B520713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40D-61E5-0341-A738-85EC1E542C54}" type="slidenum">
              <a:rPr lang="en-US" smtClean="0"/>
              <a:t>20</a:t>
            </a:fld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C72402E-7A08-796D-9478-8FF985706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882" y="28818"/>
            <a:ext cx="1229299" cy="122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053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ad with a building in the background&#10;&#10;AI-generated content may be incorrect.">
            <a:extLst>
              <a:ext uri="{FF2B5EF4-FFF2-40B4-BE49-F238E27FC236}">
                <a16:creationId xmlns:a16="http://schemas.microsoft.com/office/drawing/2014/main" id="{E9E7133C-DF3D-49FE-153F-4C0D777E3C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18" y="643467"/>
            <a:ext cx="11334764" cy="594007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AF1B6-C57E-AF98-BF44-B0A5598FE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40D-61E5-0341-A738-85EC1E542C54}" type="slidenum">
              <a:rPr lang="en-US" smtClean="0"/>
              <a:t>21</a:t>
            </a:fld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C37CC26-A2D9-A538-1E09-598C3A48B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882" y="28818"/>
            <a:ext cx="1229299" cy="122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39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phone&#10;&#10;AI-generated content may be incorrect.">
            <a:extLst>
              <a:ext uri="{FF2B5EF4-FFF2-40B4-BE49-F238E27FC236}">
                <a16:creationId xmlns:a16="http://schemas.microsoft.com/office/drawing/2014/main" id="{E6664422-C9C7-8664-7771-9B27B49774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8817" y="0"/>
            <a:ext cx="3154366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F65E25-F8C5-260E-3744-93B1C6A00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40D-61E5-0341-A738-85EC1E542C54}" type="slidenum">
              <a:rPr lang="en-US" smtClean="0"/>
              <a:t>22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EA6DC6-B521-E32F-AD68-67CAE5DD2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882" y="28818"/>
            <a:ext cx="1229299" cy="122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920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hone&#10;&#10;AI-generated content may be incorrect.">
            <a:extLst>
              <a:ext uri="{FF2B5EF4-FFF2-40B4-BE49-F238E27FC236}">
                <a16:creationId xmlns:a16="http://schemas.microsoft.com/office/drawing/2014/main" id="{E6B1EE97-B187-2B2D-B42F-5B51F99EB0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8817" y="0"/>
            <a:ext cx="3154366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D1FC6C-E99F-C486-6CEE-C254067D0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40D-61E5-0341-A738-85EC1E542C54}" type="slidenum">
              <a:rPr lang="en-US" smtClean="0"/>
              <a:t>23</a:t>
            </a:fld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E35E924-19E7-2433-11A6-B4D433795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882" y="28818"/>
            <a:ext cx="1229299" cy="122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807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3816ED-6046-995E-AA94-9CC6E8ABF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40D-61E5-0341-A738-85EC1E542C54}" type="slidenum">
              <a:rPr lang="en-US" smtClean="0"/>
              <a:t>24</a:t>
            </a:fld>
            <a:endParaRPr lang="en-US"/>
          </a:p>
        </p:txBody>
      </p:sp>
      <p:pic>
        <p:nvPicPr>
          <p:cNvPr id="5" name="Content Placeholder 4" descr="A poster of a person walking on a sidewalk&#10;&#10;AI-generated content may be incorrect.">
            <a:extLst>
              <a:ext uri="{FF2B5EF4-FFF2-40B4-BE49-F238E27FC236}">
                <a16:creationId xmlns:a16="http://schemas.microsoft.com/office/drawing/2014/main" id="{58F7B23F-1029-594B-DF9E-3162473AE82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8263" y="389950"/>
            <a:ext cx="2755474" cy="6078099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04E49F-8C68-EADF-9F2A-54188CFC6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882" y="28818"/>
            <a:ext cx="1229299" cy="122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274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hite text&#10;&#10;AI-generated content may be incorrect.">
            <a:extLst>
              <a:ext uri="{FF2B5EF4-FFF2-40B4-BE49-F238E27FC236}">
                <a16:creationId xmlns:a16="http://schemas.microsoft.com/office/drawing/2014/main" id="{0034EE5C-08A6-7980-06B3-64E80679D7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8817" y="0"/>
            <a:ext cx="3154366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764A56-7977-5AB2-FC50-DF3DACEB1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40D-61E5-0341-A738-85EC1E542C54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3166315-1BF5-BB1F-6C75-90381501E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882" y="28818"/>
            <a:ext cx="1229299" cy="122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279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78EC63-4531-15D9-1D9A-3A6AD3119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40D-61E5-0341-A738-85EC1E542C54}" type="slidenum">
              <a:rPr lang="en-US" smtClean="0"/>
              <a:t>26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F62AC2-A568-D910-0419-52654CC41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882" y="28818"/>
            <a:ext cx="1229299" cy="122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large warehouse with trucks parked in a parking lot&#10;&#10;AI-generated content may be incorrect.">
            <a:extLst>
              <a:ext uri="{FF2B5EF4-FFF2-40B4-BE49-F238E27FC236}">
                <a16:creationId xmlns:a16="http://schemas.microsoft.com/office/drawing/2014/main" id="{ED634D58-5399-2B2F-65D2-48C8DE862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795" y="425530"/>
            <a:ext cx="9010410" cy="600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554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F1C83-AE5B-0B9D-2A6A-625418DA8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HDC DECISION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90A5C-4558-B549-44A1-A18B5E80B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noProof="0" dirty="0"/>
              <a:t>Development Management Committee – likely 16/2/26 (or 16/3)</a:t>
            </a:r>
            <a:br>
              <a:rPr lang="en-GB" noProof="0" dirty="0"/>
            </a:br>
            <a:endParaRPr lang="en-GB" noProof="0" dirty="0"/>
          </a:p>
          <a:p>
            <a:r>
              <a:rPr lang="en-GB" noProof="0" dirty="0"/>
              <a:t>DMC receive a report from planning officer with recommendation</a:t>
            </a:r>
            <a:br>
              <a:rPr lang="en-GB" noProof="0" dirty="0"/>
            </a:br>
            <a:endParaRPr lang="en-GB" noProof="0" dirty="0"/>
          </a:p>
          <a:p>
            <a:r>
              <a:rPr lang="en-GB" noProof="0" dirty="0"/>
              <a:t>DMC members decide</a:t>
            </a:r>
            <a:br>
              <a:rPr lang="en-GB" noProof="0" dirty="0"/>
            </a:br>
            <a:endParaRPr lang="en-GB" noProof="0" dirty="0"/>
          </a:p>
          <a:p>
            <a:r>
              <a:rPr lang="en-GB" noProof="0" dirty="0"/>
              <a:t>16 Councillors on DMC (</a:t>
            </a:r>
            <a:r>
              <a:rPr lang="en-GB" noProof="0" dirty="0" err="1"/>
              <a:t>inc</a:t>
            </a:r>
            <a:r>
              <a:rPr lang="en-GB" noProof="0" dirty="0"/>
              <a:t> Tom Sanderson &amp; Patricia Jordan)</a:t>
            </a:r>
          </a:p>
          <a:p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750FC-9F4B-860F-E05E-F7258D38C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40D-61E5-0341-A738-85EC1E542C54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3925E7F-46B5-139C-EFF0-A5FC53C79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882" y="28818"/>
            <a:ext cx="1229299" cy="122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93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6FC8E-311A-C23B-FD6C-B3B42C308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HLP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52CB8-4260-8005-C3FF-5336C71D9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000523"/>
            <a:ext cx="10018713" cy="4020133"/>
          </a:xfrm>
        </p:spPr>
        <p:txBody>
          <a:bodyPr>
            <a:normAutofit fontScale="92500" lnSpcReduction="10000"/>
          </a:bodyPr>
          <a:lstStyle/>
          <a:p>
            <a:r>
              <a:rPr lang="en-GB" noProof="0" dirty="0"/>
              <a:t>Warehouse Height</a:t>
            </a:r>
          </a:p>
          <a:p>
            <a:r>
              <a:rPr lang="en-GB" noProof="0" dirty="0"/>
              <a:t>Hours of operation</a:t>
            </a:r>
          </a:p>
          <a:p>
            <a:r>
              <a:rPr lang="en-GB" noProof="0" dirty="0"/>
              <a:t>Traffic</a:t>
            </a:r>
          </a:p>
          <a:p>
            <a:r>
              <a:rPr lang="en-GB" noProof="0" dirty="0"/>
              <a:t>Roundabout</a:t>
            </a:r>
          </a:p>
          <a:p>
            <a:r>
              <a:rPr lang="en-GB" noProof="0" dirty="0"/>
              <a:t>Underpass</a:t>
            </a:r>
          </a:p>
          <a:p>
            <a:r>
              <a:rPr lang="en-GB" noProof="0" dirty="0"/>
              <a:t>Flooding</a:t>
            </a:r>
          </a:p>
          <a:p>
            <a:r>
              <a:rPr lang="en-GB" noProof="0" dirty="0"/>
              <a:t>Pollution</a:t>
            </a:r>
          </a:p>
          <a:p>
            <a:r>
              <a:rPr lang="en-GB" noProof="0" dirty="0"/>
              <a:t>Environment including lighting &amp; noise</a:t>
            </a:r>
          </a:p>
          <a:p>
            <a:r>
              <a:rPr lang="en-GB" noProof="0" dirty="0"/>
              <a:t>Cycle path route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EC04E-9A18-EE01-275F-F7988EEA8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40D-61E5-0341-A738-85EC1E542C54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F0770D2-4C54-CEF1-581F-0207E5CD2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882" y="28818"/>
            <a:ext cx="1229299" cy="122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55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5A5F9-79E0-CCDB-211D-E3D4E4B94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CONCERNS </a:t>
            </a:r>
            <a:r>
              <a:rPr lang="en-GB" noProof="0" dirty="0" err="1"/>
              <a:t>cont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5E92B-0B26-E35C-AFFB-DCF8575FB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167847"/>
            <a:ext cx="10018713" cy="3623353"/>
          </a:xfrm>
        </p:spPr>
        <p:txBody>
          <a:bodyPr>
            <a:normAutofit/>
          </a:bodyPr>
          <a:lstStyle/>
          <a:p>
            <a:r>
              <a:rPr lang="en-GB" noProof="0" dirty="0" err="1"/>
              <a:t>Blakelands</a:t>
            </a:r>
            <a:r>
              <a:rPr lang="en-GB" noProof="0" dirty="0"/>
              <a:t> MK – no operation between 9pm and 7am</a:t>
            </a:r>
            <a:br>
              <a:rPr lang="en-GB" noProof="0" dirty="0"/>
            </a:br>
            <a:endParaRPr lang="en-GB" noProof="0" dirty="0"/>
          </a:p>
          <a:p>
            <a:r>
              <a:rPr lang="en-GB" noProof="0" dirty="0"/>
              <a:t>Clear height 15m considered standard for new designs</a:t>
            </a:r>
            <a:br>
              <a:rPr lang="en-GB" noProof="0" dirty="0"/>
            </a:br>
            <a:endParaRPr lang="en-GB" noProof="0" dirty="0"/>
          </a:p>
          <a:p>
            <a:r>
              <a:rPr lang="en-GB" noProof="0" dirty="0"/>
              <a:t>Heights of 18m &amp; even 21m becoming more common to maximise storage volume without increasing building's footprint (AI)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16C26-0DBA-513D-37B3-FDFFA3540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40D-61E5-0341-A738-85EC1E542C54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BAE7C6B-EBC1-AAAF-7FF5-7F9A7B2D1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882" y="28818"/>
            <a:ext cx="1229299" cy="122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927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F0D14-06CB-8305-E049-9F3C70BC8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LOCAL COUNCILLORS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FE9CB-BC3A-65E8-6596-889F88669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sz="4200" b="1" i="1" noProof="0" dirty="0"/>
              <a:t>Karl Brockett </a:t>
            </a:r>
            <a:r>
              <a:rPr lang="en-GB" sz="4200" i="1" noProof="0" dirty="0"/>
              <a:t>- HTC Hinchingbrooke Park ward</a:t>
            </a:r>
            <a:br>
              <a:rPr lang="en-GB" sz="4200" i="1" noProof="0" dirty="0"/>
            </a:br>
            <a:endParaRPr lang="en-GB" sz="4200" i="1" noProof="0" dirty="0"/>
          </a:p>
          <a:p>
            <a:r>
              <a:rPr lang="en-GB" sz="4200" b="1" i="1" noProof="0" dirty="0"/>
              <a:t>David Landon Cole </a:t>
            </a:r>
            <a:r>
              <a:rPr lang="en-GB" sz="4200" i="1" dirty="0"/>
              <a:t>-</a:t>
            </a:r>
            <a:r>
              <a:rPr lang="en-GB" sz="4200" i="1" noProof="0" dirty="0"/>
              <a:t> Huntingdon Town Council – Planning Chair</a:t>
            </a:r>
            <a:br>
              <a:rPr lang="en-GB" sz="4200" i="1" noProof="0" dirty="0"/>
            </a:br>
            <a:r>
              <a:rPr lang="en-GB" sz="4200" i="1" noProof="0" dirty="0"/>
              <a:t> </a:t>
            </a:r>
          </a:p>
          <a:p>
            <a:r>
              <a:rPr lang="en-GB" sz="4200" b="1" i="1" noProof="0" dirty="0"/>
              <a:t>Patricia Jordan</a:t>
            </a:r>
            <a:r>
              <a:rPr lang="en-GB" sz="4200" b="1" noProof="0" dirty="0"/>
              <a:t> </a:t>
            </a:r>
            <a:r>
              <a:rPr lang="en-GB" sz="4200" noProof="0" dirty="0"/>
              <a:t>- </a:t>
            </a:r>
            <a:r>
              <a:rPr lang="en-GB" sz="4200" i="1" noProof="0" dirty="0"/>
              <a:t>Brampton ward includes Hinchingbrooke Park</a:t>
            </a:r>
            <a:br>
              <a:rPr lang="en-GB" sz="4200" i="1" noProof="0" dirty="0"/>
            </a:br>
            <a:endParaRPr lang="en-GB" sz="4200" i="1" noProof="0" dirty="0"/>
          </a:p>
          <a:p>
            <a:r>
              <a:rPr lang="en-GB" sz="4200" b="1" i="1" dirty="0"/>
              <a:t>Tom Sanderson </a:t>
            </a:r>
            <a:r>
              <a:rPr lang="en-GB" sz="4200" i="1" dirty="0"/>
              <a:t>- HDC, HTC, CCC</a:t>
            </a:r>
            <a:br>
              <a:rPr lang="en-GB" sz="4200" i="1" dirty="0"/>
            </a:br>
            <a:endParaRPr lang="en-GB" sz="4200" i="1" dirty="0"/>
          </a:p>
          <a:p>
            <a:r>
              <a:rPr lang="en-GB" sz="4200" b="1" i="1" dirty="0"/>
              <a:t>Dave </a:t>
            </a:r>
            <a:r>
              <a:rPr lang="en-GB" sz="4200" b="1" i="1" noProof="0" dirty="0"/>
              <a:t>Shaw </a:t>
            </a:r>
            <a:r>
              <a:rPr lang="en-GB" sz="4200" i="1" noProof="0" dirty="0"/>
              <a:t>– Brampton ward includes Hinchingbrooke Park</a:t>
            </a:r>
            <a:br>
              <a:rPr lang="en-GB" i="1" noProof="0" dirty="0"/>
            </a:br>
            <a:br>
              <a:rPr lang="en-GB" i="1" noProof="0" dirty="0"/>
            </a:br>
            <a:endParaRPr lang="en-GB" i="1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8E73F-EC44-16C5-5F91-EF2BD0B56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40D-61E5-0341-A738-85EC1E542C54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5462E85-74BB-F0C8-0690-1CD7E709E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882" y="28818"/>
            <a:ext cx="1229299" cy="122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023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5FFEA-862E-304A-8BA1-537D3F980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9546"/>
            <a:ext cx="10515600" cy="745959"/>
          </a:xfrm>
        </p:spPr>
        <p:txBody>
          <a:bodyPr>
            <a:normAutofit fontScale="90000"/>
          </a:bodyPr>
          <a:lstStyle/>
          <a:p>
            <a:r>
              <a:rPr lang="en-GB" b="1" noProof="0" dirty="0"/>
              <a:t>DRAFT LOCAL PLAN TO 2046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B680F-7D3A-8661-A125-BED886F83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752" y="1450796"/>
            <a:ext cx="10126991" cy="4416335"/>
          </a:xfrm>
        </p:spPr>
        <p:txBody>
          <a:bodyPr>
            <a:noAutofit/>
          </a:bodyPr>
          <a:lstStyle/>
          <a:p>
            <a:r>
              <a:rPr lang="en-GB" sz="1800" noProof="0" dirty="0"/>
              <a:t>Draft local plan proposed a North Huntingdon growth cluster -  an area that includes:</a:t>
            </a:r>
            <a:br>
              <a:rPr lang="en-GB" sz="1800" noProof="0" dirty="0"/>
            </a:br>
            <a:endParaRPr lang="en-GB" sz="1800" noProof="0" dirty="0"/>
          </a:p>
          <a:p>
            <a:pPr lvl="0"/>
            <a:r>
              <a:rPr lang="en-GB" sz="1800" noProof="0" dirty="0"/>
              <a:t>Weybridge farm (between Brampton Hut and Alconbury where Brampton Cross is proposed)</a:t>
            </a:r>
            <a:br>
              <a:rPr lang="en-GB" sz="1800" noProof="0" dirty="0"/>
            </a:br>
            <a:endParaRPr lang="en-GB" sz="1800" noProof="0" dirty="0"/>
          </a:p>
          <a:p>
            <a:pPr lvl="0"/>
            <a:r>
              <a:rPr lang="en-GB" sz="1800" noProof="0" dirty="0"/>
              <a:t>Huntingdon Logistics Park</a:t>
            </a:r>
            <a:br>
              <a:rPr lang="en-GB" sz="1800" noProof="0" dirty="0"/>
            </a:br>
            <a:endParaRPr lang="en-GB" sz="1800" noProof="0" dirty="0"/>
          </a:p>
          <a:p>
            <a:pPr lvl="0"/>
            <a:r>
              <a:rPr lang="en-GB" sz="1800" noProof="0" dirty="0"/>
              <a:t>Ermine Street (between Spittals and Great Stukeley where Bloor Homes are building 1,000 homes)</a:t>
            </a:r>
            <a:br>
              <a:rPr lang="en-GB" sz="1800" noProof="0" dirty="0"/>
            </a:br>
            <a:endParaRPr lang="en-GB" sz="1800" noProof="0" dirty="0"/>
          </a:p>
          <a:p>
            <a:pPr lvl="0"/>
            <a:r>
              <a:rPr lang="en-GB" sz="1800" noProof="0" dirty="0"/>
              <a:t>Land north east of Ermine Street behind business park where Nokia was with a further 648 homes </a:t>
            </a:r>
            <a:br>
              <a:rPr lang="en-GB" sz="1800" noProof="0" dirty="0"/>
            </a:br>
            <a:endParaRPr lang="en-GB" sz="1800" noProof="0" dirty="0"/>
          </a:p>
          <a:p>
            <a:pPr lvl="0"/>
            <a:r>
              <a:rPr lang="en-GB" sz="1800" noProof="0" dirty="0"/>
              <a:t>Expansion of Alconbury Weald with 6,500 homes and a 150ha enterprise zone</a:t>
            </a:r>
            <a:br>
              <a:rPr lang="en-GB" sz="1800" noProof="0" dirty="0"/>
            </a:br>
            <a:endParaRPr lang="en-GB" sz="1800" noProof="0" dirty="0"/>
          </a:p>
          <a:p>
            <a:pPr lvl="0"/>
            <a:r>
              <a:rPr lang="en-GB" sz="1800" noProof="0" dirty="0"/>
              <a:t>A proposed new development called </a:t>
            </a:r>
            <a:r>
              <a:rPr lang="en-GB" sz="1800" noProof="0" dirty="0" err="1"/>
              <a:t>Sapley</a:t>
            </a:r>
            <a:r>
              <a:rPr lang="en-GB" sz="1800" noProof="0" dirty="0"/>
              <a:t> Garden Village which might have 7,000 homes and </a:t>
            </a:r>
            <a:br>
              <a:rPr lang="en-GB" sz="1800" noProof="0" dirty="0"/>
            </a:br>
            <a:endParaRPr lang="en-GB" sz="1800" noProof="0" dirty="0"/>
          </a:p>
          <a:p>
            <a:pPr lvl="0"/>
            <a:r>
              <a:rPr lang="en-GB" sz="1800" noProof="0" dirty="0"/>
              <a:t>At RAF Wyton 4,000 homes proposed and 15ha proposed for commercial and industrial use.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B7ACC-CFBD-C513-0119-2CCAEC437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40D-61E5-0341-A738-85EC1E542C54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EE8070C-E484-7169-C431-293535166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882" y="28818"/>
            <a:ext cx="1229299" cy="122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1126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6F23B7-FAD1-5478-248D-854BFCD9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40D-61E5-0341-A738-85EC1E542C54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CFEB575-2EAA-32BC-DF9E-08A761BE1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882" y="28818"/>
            <a:ext cx="1229299" cy="122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104E628F-B2A9-47A7-9C1B-95B8F261C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59" y="548173"/>
            <a:ext cx="8278081" cy="5761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88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60166-4EDB-53EA-6933-52B6A613D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 dirty="0"/>
              <a:t>DRAFT LOCAL PLAN TO 2046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37CE1-2FC9-6F71-D62B-C371329F9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619481"/>
            <a:ext cx="10018713" cy="4171720"/>
          </a:xfrm>
        </p:spPr>
        <p:txBody>
          <a:bodyPr>
            <a:normAutofit fontScale="70000" lnSpcReduction="20000"/>
          </a:bodyPr>
          <a:lstStyle/>
          <a:p>
            <a:r>
              <a:rPr lang="en-GB" noProof="0" dirty="0"/>
              <a:t>Growth cluster (chapter 9) will result in huge increase in traffic heading for Spittals</a:t>
            </a:r>
            <a:br>
              <a:rPr lang="en-GB" noProof="0" dirty="0"/>
            </a:br>
            <a:r>
              <a:rPr lang="en-GB" noProof="0" dirty="0"/>
              <a:t> </a:t>
            </a:r>
          </a:p>
          <a:p>
            <a:r>
              <a:rPr lang="en-GB" noProof="0" dirty="0"/>
              <a:t>A14 viaduct removal at station means traffic using a major dual carriageway now uses a single carriageway Increasing the likelihood of significant traffic jams on HPR</a:t>
            </a:r>
            <a:br>
              <a:rPr lang="en-GB" noProof="0" dirty="0"/>
            </a:br>
            <a:endParaRPr lang="en-GB" noProof="0" dirty="0"/>
          </a:p>
          <a:p>
            <a:r>
              <a:rPr lang="en-GB" noProof="0" dirty="0"/>
              <a:t>Local plan also includes:</a:t>
            </a:r>
            <a:br>
              <a:rPr lang="en-GB" noProof="0" dirty="0"/>
            </a:br>
            <a:endParaRPr lang="en-GB" noProof="0" dirty="0"/>
          </a:p>
          <a:p>
            <a:pPr lvl="0"/>
            <a:r>
              <a:rPr lang="en-GB" noProof="0" dirty="0"/>
              <a:t>New hospital which includes step down accommodation (page 258)</a:t>
            </a:r>
            <a:br>
              <a:rPr lang="en-GB" noProof="0" dirty="0"/>
            </a:br>
            <a:endParaRPr lang="en-GB" noProof="0" dirty="0"/>
          </a:p>
          <a:p>
            <a:pPr lvl="0"/>
            <a:r>
              <a:rPr lang="en-GB" noProof="0" dirty="0"/>
              <a:t>Proposed car parking for the country park off Huntingdon Road (page 292)</a:t>
            </a:r>
          </a:p>
          <a:p>
            <a:pPr marL="0" lvl="0" indent="0">
              <a:buNone/>
            </a:pPr>
            <a:endParaRPr lang="en-GB" noProof="0" dirty="0"/>
          </a:p>
          <a:p>
            <a:pPr lvl="0"/>
            <a:r>
              <a:rPr lang="en-GB" noProof="0" dirty="0"/>
              <a:t>Unclear how this fits with Active Travel Plan to reduce width of Huntingdon Road</a:t>
            </a:r>
            <a:br>
              <a:rPr lang="en-GB" noProof="0" dirty="0"/>
            </a:br>
            <a:endParaRPr lang="en-GB" noProof="0" dirty="0"/>
          </a:p>
          <a:p>
            <a:r>
              <a:rPr lang="en-GB" u="sng" noProof="0" dirty="0">
                <a:hlinkClick r:id="rId2"/>
              </a:rPr>
              <a:t>https://www.huntingdonshire.gov.uk/planning/local-plan-update/preferred-options</a:t>
            </a:r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62E64-4C5C-03DE-8197-1F9745A11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40D-61E5-0341-A738-85EC1E542C54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152D55F-11B1-BF78-8E55-7E2FF8895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882" y="28818"/>
            <a:ext cx="1229299" cy="122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2320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F2D9A-716C-FEF0-1CE5-CB8AD9C12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351464"/>
            <a:ext cx="10018713" cy="1752599"/>
          </a:xfrm>
        </p:spPr>
        <p:txBody>
          <a:bodyPr/>
          <a:lstStyle/>
          <a:p>
            <a:r>
              <a:rPr lang="en-GB" noProof="0" dirty="0"/>
              <a:t>TRAFFIC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02EF6-9650-CA1E-6356-224799B97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580763"/>
            <a:ext cx="10018713" cy="4522582"/>
          </a:xfrm>
        </p:spPr>
        <p:txBody>
          <a:bodyPr>
            <a:normAutofit fontScale="85000" lnSpcReduction="20000"/>
          </a:bodyPr>
          <a:lstStyle/>
          <a:p>
            <a:r>
              <a:rPr lang="en-GB" noProof="0" dirty="0"/>
              <a:t>Data provided by CCC to Stantec</a:t>
            </a:r>
            <a:br>
              <a:rPr lang="en-GB" noProof="0" dirty="0"/>
            </a:br>
            <a:endParaRPr lang="en-GB" noProof="0" dirty="0"/>
          </a:p>
          <a:p>
            <a:r>
              <a:rPr lang="en-GB" dirty="0"/>
              <a:t>Traffic at HPR/ VCR not modelled as no development traffic passing through</a:t>
            </a:r>
            <a:br>
              <a:rPr lang="en-GB" noProof="0" dirty="0"/>
            </a:br>
            <a:endParaRPr lang="en-GB" noProof="0" dirty="0"/>
          </a:p>
          <a:p>
            <a:r>
              <a:rPr lang="en-GB" noProof="0" dirty="0"/>
              <a:t>Ignores future developments</a:t>
            </a:r>
            <a:br>
              <a:rPr lang="en-GB" noProof="0" dirty="0"/>
            </a:br>
            <a:endParaRPr lang="en-GB" noProof="0" dirty="0"/>
          </a:p>
          <a:p>
            <a:r>
              <a:rPr lang="en-GB" noProof="0" dirty="0"/>
              <a:t>Accidents at VCR / HPR –data underestimated</a:t>
            </a:r>
            <a:br>
              <a:rPr lang="en-GB" noProof="0" dirty="0"/>
            </a:br>
            <a:endParaRPr lang="en-GB" noProof="0" dirty="0"/>
          </a:p>
          <a:p>
            <a:r>
              <a:rPr lang="en-GB" noProof="0" dirty="0"/>
              <a:t>Own transport study</a:t>
            </a:r>
            <a:br>
              <a:rPr lang="en-GB" noProof="0" dirty="0"/>
            </a:br>
            <a:endParaRPr lang="en-GB" noProof="0" dirty="0"/>
          </a:p>
          <a:p>
            <a:r>
              <a:rPr lang="en-GB" noProof="0" dirty="0"/>
              <a:t>Effect of Viaduct removal over Railway bridge ignored</a:t>
            </a:r>
            <a:br>
              <a:rPr lang="en-GB" noProof="0" dirty="0"/>
            </a:br>
            <a:endParaRPr lang="en-GB" noProof="0" dirty="0"/>
          </a:p>
          <a:p>
            <a:r>
              <a:rPr lang="en-GB" noProof="0" dirty="0"/>
              <a:t>Spittals</a:t>
            </a:r>
          </a:p>
          <a:p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8DD7E-8CD4-DE1E-1B77-350294848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40D-61E5-0341-A738-85EC1E542C54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1B12FA0-D186-03CC-856E-501151A31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882" y="28818"/>
            <a:ext cx="1229299" cy="122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6556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E0038-8DCC-ACB9-E37F-B4F03F961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Groundhog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2E0C3-90CE-F9C0-4C2E-E0C1C0714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noProof="0" dirty="0"/>
              <a:t>In 2016 Maurice Dixon produced a report highlighting options to relieve traffic issues on the estate (Lidl 2015, Aldi 2016, VCR 2021)</a:t>
            </a:r>
          </a:p>
          <a:p>
            <a:r>
              <a:rPr lang="en-GB" noProof="0" dirty="0"/>
              <a:t>Maurice sent report to hospital and DMC Chair (Barbara Boddington) </a:t>
            </a:r>
          </a:p>
          <a:p>
            <a:r>
              <a:rPr lang="en-GB" dirty="0"/>
              <a:t>2019 Tom S sent letter to Traffic Safety Officer suggesting link from Parkway to the A141</a:t>
            </a:r>
          </a:p>
          <a:p>
            <a:r>
              <a:rPr lang="en-GB" dirty="0"/>
              <a:t>Unclear what happened – but nothing changed</a:t>
            </a:r>
          </a:p>
          <a:p>
            <a:r>
              <a:rPr lang="en-GB" dirty="0"/>
              <a:t>10 years on – problems getting worse</a:t>
            </a:r>
          </a:p>
          <a:p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7EE7E1-9011-2F6E-8887-75EAC39FD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40D-61E5-0341-A738-85EC1E542C54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B077A01-1D28-8E14-25BE-6114C15B7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882" y="28818"/>
            <a:ext cx="1229299" cy="122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5638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sign on a road&#10;&#10;AI-generated content may be incorrect.">
            <a:extLst>
              <a:ext uri="{FF2B5EF4-FFF2-40B4-BE49-F238E27FC236}">
                <a16:creationId xmlns:a16="http://schemas.microsoft.com/office/drawing/2014/main" id="{6705A89C-72F2-0CF1-C4C4-50B8930374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A0DA86-2B38-D53F-02B8-D1C748B3F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40D-61E5-0341-A738-85EC1E542C54}" type="slidenum">
              <a:rPr lang="en-US" smtClean="0"/>
              <a:t>35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19BC79-820B-DDD3-B762-81BBD7979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882" y="28818"/>
            <a:ext cx="1229299" cy="122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874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42AE4-3FFC-4445-D294-41B934802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Traffic on estate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C3D2A-E534-1141-3F08-B360F464A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15099"/>
            <a:ext cx="10018713" cy="42571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br>
              <a:rPr lang="en-GB" noProof="0" dirty="0"/>
            </a:br>
            <a:r>
              <a:rPr lang="en-GB" noProof="0" dirty="0"/>
              <a:t>Keith &amp; I met Dan from CCC with Tom S on 4/12/25</a:t>
            </a:r>
          </a:p>
          <a:p>
            <a:pPr marL="0" indent="0">
              <a:buNone/>
            </a:pPr>
            <a:br>
              <a:rPr lang="en-GB" noProof="0" dirty="0"/>
            </a:br>
            <a:r>
              <a:rPr lang="en-GB" noProof="0" dirty="0"/>
              <a:t>Invited to meeting with Tom, CCC &amp; Police on 13/1/26</a:t>
            </a:r>
          </a:p>
          <a:p>
            <a:pPr marL="0" indent="0">
              <a:buNone/>
            </a:pPr>
            <a:endParaRPr lang="en-GB" noProof="0" dirty="0"/>
          </a:p>
          <a:p>
            <a:pPr marL="0" indent="0">
              <a:buNone/>
            </a:pPr>
            <a:r>
              <a:rPr lang="en-GB" noProof="0" dirty="0"/>
              <a:t>Next Steps – Local Councillors, HDC, CCC, MP, Press</a:t>
            </a:r>
            <a:br>
              <a:rPr lang="en-GB" noProof="0" dirty="0"/>
            </a:br>
            <a:endParaRPr lang="en-GB" noProof="0" dirty="0"/>
          </a:p>
          <a:p>
            <a:pPr marL="0" indent="0">
              <a:buNone/>
            </a:pPr>
            <a:r>
              <a:rPr lang="en-GB" noProof="0" dirty="0"/>
              <a:t>The Council must come up with a solution that residents agree with</a:t>
            </a:r>
          </a:p>
          <a:p>
            <a:pPr marL="0" indent="0">
              <a:buNone/>
            </a:pPr>
            <a:br>
              <a:rPr lang="en-GB" noProof="0" dirty="0"/>
            </a:br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7E959-4239-388E-30A8-BA116A18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40D-61E5-0341-A738-85EC1E542C54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191A55A-FDEA-4FA4-2651-588063832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882" y="28818"/>
            <a:ext cx="1229299" cy="122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1456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FD5A0-DB1A-6888-AB69-D499C3D21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ACTIONS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B978F-353C-C2BA-BB7B-25497259E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15099"/>
            <a:ext cx="10018713" cy="3876101"/>
          </a:xfrm>
        </p:spPr>
        <p:txBody>
          <a:bodyPr>
            <a:normAutofit fontScale="92500" lnSpcReduction="20000"/>
          </a:bodyPr>
          <a:lstStyle/>
          <a:p>
            <a:r>
              <a:rPr lang="en-GB" noProof="0" dirty="0"/>
              <a:t>Respond to Newlands revisions of 22/12/25 by 28/1/26 (19/1/26 )</a:t>
            </a:r>
            <a:br>
              <a:rPr lang="en-GB" noProof="0" dirty="0"/>
            </a:br>
            <a:endParaRPr lang="en-GB" noProof="0" dirty="0"/>
          </a:p>
          <a:p>
            <a:r>
              <a:rPr lang="en-GB" noProof="0" dirty="0"/>
              <a:t>Comments / Letters by </a:t>
            </a:r>
            <a:r>
              <a:rPr lang="en-GB" dirty="0"/>
              <a:t>28</a:t>
            </a:r>
            <a:r>
              <a:rPr lang="en-GB" noProof="0" dirty="0"/>
              <a:t>/1/26 to Development Control</a:t>
            </a:r>
            <a:br>
              <a:rPr lang="en-GB" noProof="0" dirty="0"/>
            </a:br>
            <a:endParaRPr lang="en-GB" noProof="0" dirty="0"/>
          </a:p>
          <a:p>
            <a:r>
              <a:rPr lang="en-GB" noProof="0" dirty="0"/>
              <a:t>Friends / family delayed by traffic can write – detail  how affected</a:t>
            </a:r>
            <a:br>
              <a:rPr lang="en-GB" noProof="0" dirty="0"/>
            </a:br>
            <a:endParaRPr lang="en-GB" noProof="0" dirty="0"/>
          </a:p>
          <a:p>
            <a:r>
              <a:rPr lang="en-GB" noProof="0" dirty="0"/>
              <a:t>Copy HRA in so we can collate and present summary</a:t>
            </a:r>
            <a:br>
              <a:rPr lang="en-GB" noProof="0" dirty="0"/>
            </a:br>
            <a:endParaRPr lang="en-GB" noProof="0" dirty="0"/>
          </a:p>
          <a:p>
            <a:pPr lvl="0"/>
            <a:r>
              <a:rPr lang="en-GB" noProof="0" dirty="0"/>
              <a:t>Concerns in brief – top 5 points by e-mail by 9/1/26</a:t>
            </a:r>
            <a:br>
              <a:rPr lang="en-GB" noProof="0" dirty="0"/>
            </a:br>
            <a:endParaRPr lang="en-GB" noProof="0" dirty="0"/>
          </a:p>
          <a:p>
            <a:r>
              <a:rPr lang="en-GB" noProof="0" dirty="0"/>
              <a:t>Next Steps – after discussion on traffic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C9C3B-E82F-816F-7404-1B8B31E93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40D-61E5-0341-A738-85EC1E542C54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30BCD40-FE11-B80B-32CB-4724C215B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882" y="28818"/>
            <a:ext cx="1229299" cy="122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2454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0EE06-ADC4-D74C-010B-EC91D2C58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Register Letters with HDC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A7A92-228A-7C53-FAF1-8FB60AF03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4389" y="2160226"/>
            <a:ext cx="10018713" cy="4518752"/>
          </a:xfrm>
        </p:spPr>
        <p:txBody>
          <a:bodyPr>
            <a:normAutofit fontScale="85000" lnSpcReduction="20000"/>
          </a:bodyPr>
          <a:lstStyle/>
          <a:p>
            <a:r>
              <a:rPr lang="en-GB" noProof="0" dirty="0"/>
              <a:t>Letter – include name &amp; address by 19/1/26 (or 28/1/26)</a:t>
            </a:r>
          </a:p>
          <a:p>
            <a:r>
              <a:rPr lang="en-GB" noProof="0" dirty="0"/>
              <a:t>Effect of traffic issues on estate on daily life – tell your personal story</a:t>
            </a:r>
          </a:p>
          <a:p>
            <a:r>
              <a:rPr lang="en-GB" noProof="0" dirty="0"/>
              <a:t>VCR &amp; HPR junction at max capacity – not a traffic light issue</a:t>
            </a:r>
          </a:p>
          <a:p>
            <a:r>
              <a:rPr lang="en-GB" noProof="0" dirty="0"/>
              <a:t>HLP adds to traffic</a:t>
            </a:r>
          </a:p>
          <a:p>
            <a:r>
              <a:rPr lang="en-GB" noProof="0" dirty="0"/>
              <a:t>Issues that concern you –make it personal e.g.</a:t>
            </a:r>
          </a:p>
          <a:p>
            <a:r>
              <a:rPr lang="en-GB" noProof="0" dirty="0"/>
              <a:t>Warehouse Height, Hours of operation, Roundabout</a:t>
            </a:r>
          </a:p>
          <a:p>
            <a:r>
              <a:rPr lang="en-GB" noProof="0" dirty="0"/>
              <a:t>Underpass, Flooding, Pollution</a:t>
            </a:r>
          </a:p>
          <a:p>
            <a:r>
              <a:rPr lang="en-GB" noProof="0" dirty="0"/>
              <a:t>Environment including lighting</a:t>
            </a:r>
          </a:p>
          <a:p>
            <a:r>
              <a:rPr lang="en-GB" noProof="0" dirty="0"/>
              <a:t>Send to Development Control</a:t>
            </a:r>
          </a:p>
          <a:p>
            <a:r>
              <a:rPr lang="en-GB" noProof="0" dirty="0"/>
              <a:t>Copy DMC members, Councillors, MP, Mayor, CPCA, HRA</a:t>
            </a:r>
          </a:p>
          <a:p>
            <a:r>
              <a:rPr lang="en-GB" noProof="0" dirty="0"/>
              <a:t>If already sent letter please send to above people</a:t>
            </a:r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A6A5D-637B-5DBE-9D54-B39840372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40D-61E5-0341-A738-85EC1E542C54}" type="slidenum">
              <a:rPr lang="en-US" smtClean="0"/>
              <a:t>38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21D0872-DC0D-A666-3AB3-E7499141B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882" y="28818"/>
            <a:ext cx="1229299" cy="122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5188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631F0-B311-A204-786D-F4744B0E3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4443"/>
          </a:xfrm>
        </p:spPr>
        <p:txBody>
          <a:bodyPr>
            <a:normAutofit fontScale="90000"/>
          </a:bodyPr>
          <a:lstStyle/>
          <a:p>
            <a:r>
              <a:rPr lang="en-GB" b="1" noProof="0" dirty="0"/>
              <a:t>ACTIVE TRAVEL PLAN - BRAMPTON ROAD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811F3-53C2-4204-EF70-8D6DFE987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9568"/>
            <a:ext cx="10515600" cy="4896853"/>
          </a:xfrm>
        </p:spPr>
        <p:txBody>
          <a:bodyPr>
            <a:normAutofit/>
          </a:bodyPr>
          <a:lstStyle/>
          <a:p>
            <a:r>
              <a:rPr lang="en-GB" noProof="0" dirty="0"/>
              <a:t>Brampton Road width reduced so vehicles can only travel in single file </a:t>
            </a:r>
          </a:p>
          <a:p>
            <a:r>
              <a:rPr lang="en-GB" noProof="0" dirty="0"/>
              <a:t>Layby by HBK school on Brampton Road would be removed</a:t>
            </a:r>
          </a:p>
          <a:p>
            <a:r>
              <a:rPr lang="en-GB" noProof="0" dirty="0"/>
              <a:t>Cars entering HPR from Brampton unable to go on inside of vehicles</a:t>
            </a:r>
          </a:p>
          <a:p>
            <a:r>
              <a:rPr lang="en-GB" noProof="0" dirty="0"/>
              <a:t>Several Toucan crossings between Brampton Roundabout &amp; station</a:t>
            </a:r>
          </a:p>
          <a:p>
            <a:r>
              <a:rPr lang="en-GB" noProof="0" dirty="0"/>
              <a:t>Unclear what problem the Active Travel proposals are trying to resolve</a:t>
            </a:r>
          </a:p>
          <a:p>
            <a:r>
              <a:rPr lang="en-GB" noProof="0" dirty="0"/>
              <a:t>Revised proposals expected in 2026</a:t>
            </a:r>
          </a:p>
          <a:p>
            <a:r>
              <a:rPr lang="en-GB" u="sng" noProof="0" dirty="0">
                <a:hlinkClick r:id="rId2"/>
              </a:rPr>
              <a:t>https://www.cambridgeshire.gov.uk/residents/travel-roads-and-parking/active-travel-in-cambridgeshire/projects-and-plans/infrastructure-delivery</a:t>
            </a:r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BC04D-D6C0-95B6-8BC0-46DF07D82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40D-61E5-0341-A738-85EC1E542C54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9261B41-61ED-00FD-37EC-64CEA17A0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882" y="28818"/>
            <a:ext cx="1229299" cy="122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211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D6809-2949-F67E-3376-6C63AAA2E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VISITORS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5C5E2-0DD2-A40C-2B4A-CBB93B479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b="1" i="1" noProof="0" dirty="0"/>
              <a:t>Lynne Pinn </a:t>
            </a:r>
            <a:r>
              <a:rPr lang="en-GB" sz="2000" b="1" i="1" dirty="0"/>
              <a:t>-</a:t>
            </a:r>
            <a:r>
              <a:rPr lang="en-GB" sz="2000" i="1" noProof="0" dirty="0"/>
              <a:t> Brampton Cross Working Group &amp; Alconbury Parish Council</a:t>
            </a:r>
            <a:br>
              <a:rPr lang="en-GB" sz="2000" i="1" noProof="0" dirty="0"/>
            </a:br>
            <a:endParaRPr lang="en-GB" sz="2000" i="1" noProof="0" dirty="0"/>
          </a:p>
          <a:p>
            <a:r>
              <a:rPr lang="en-GB" sz="2000" b="1" i="1" noProof="0" dirty="0"/>
              <a:t>Chip Colquhoun </a:t>
            </a:r>
            <a:r>
              <a:rPr lang="en-GB" sz="2000" i="1" noProof="0" dirty="0"/>
              <a:t>- Brampton PC</a:t>
            </a:r>
            <a:br>
              <a:rPr lang="en-GB" sz="2000" i="1" noProof="0" dirty="0"/>
            </a:br>
            <a:endParaRPr lang="en-GB" sz="2000" i="1" noProof="0" dirty="0"/>
          </a:p>
          <a:p>
            <a:r>
              <a:rPr lang="en-GB" sz="2000" i="1" dirty="0"/>
              <a:t>Other parish councillors</a:t>
            </a:r>
            <a:br>
              <a:rPr lang="en-GB" sz="2000" i="1" dirty="0"/>
            </a:br>
            <a:endParaRPr lang="en-GB" sz="2000" i="1" dirty="0"/>
          </a:p>
          <a:p>
            <a:r>
              <a:rPr lang="en-GB" sz="2000" i="1" dirty="0"/>
              <a:t>Friends of Country Park</a:t>
            </a:r>
            <a:br>
              <a:rPr lang="en-GB" sz="2000" dirty="0"/>
            </a:b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527D7-EB2A-2718-5CAF-A1621770F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40D-61E5-0341-A738-85EC1E542C54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E7BD2D3-FE5B-CC71-0024-B4B57381F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882" y="28818"/>
            <a:ext cx="1229299" cy="122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4051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3AD9-7088-6987-45A8-5FBF4FE53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Actions Suggested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349B4-97A8-4C8D-3221-A2BD79610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15099"/>
            <a:ext cx="10018713" cy="4507735"/>
          </a:xfrm>
        </p:spPr>
        <p:txBody>
          <a:bodyPr/>
          <a:lstStyle/>
          <a:p>
            <a:r>
              <a:rPr lang="en-GB" noProof="0" dirty="0"/>
              <a:t>Invite MP to next meeting</a:t>
            </a:r>
            <a:br>
              <a:rPr lang="en-GB" noProof="0" dirty="0"/>
            </a:br>
            <a:endParaRPr lang="en-GB" noProof="0" dirty="0"/>
          </a:p>
          <a:p>
            <a:r>
              <a:rPr lang="en-GB" noProof="0" dirty="0"/>
              <a:t>HTC meeting &amp; presentation from Newlands</a:t>
            </a:r>
            <a:br>
              <a:rPr lang="en-GB" noProof="0" dirty="0"/>
            </a:br>
            <a:endParaRPr lang="en-GB" noProof="0" dirty="0"/>
          </a:p>
          <a:p>
            <a:r>
              <a:rPr lang="en-GB" noProof="0" dirty="0"/>
              <a:t>Press</a:t>
            </a:r>
          </a:p>
          <a:p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B9910-C683-2161-F30B-00B38C6CE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40D-61E5-0341-A738-85EC1E542C54}" type="slidenum">
              <a:rPr lang="en-US" smtClean="0"/>
              <a:t>40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F9F39F2-9E7C-5324-5E4C-B4029F806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882" y="28818"/>
            <a:ext cx="1229299" cy="122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5281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B3E58-C1C6-2CE5-0B95-E544E52B2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AOB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847C5-6FAE-BD6F-328A-ABF0A3471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530849"/>
            <a:ext cx="10018713" cy="4260351"/>
          </a:xfrm>
        </p:spPr>
        <p:txBody>
          <a:bodyPr/>
          <a:lstStyle/>
          <a:p>
            <a:r>
              <a:rPr lang="en-GB" noProof="0" dirty="0"/>
              <a:t>General Discussion</a:t>
            </a:r>
            <a:br>
              <a:rPr lang="en-GB" noProof="0" dirty="0"/>
            </a:br>
            <a:endParaRPr lang="en-GB" noProof="0" dirty="0"/>
          </a:p>
          <a:p>
            <a:r>
              <a:rPr lang="en-GB" noProof="0" dirty="0"/>
              <a:t>Date of Next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48E1A-5F0D-62D8-CFF4-8BF4C69CF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40D-61E5-0341-A738-85EC1E542C54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F8E81E1-B530-487B-6D45-9FF92EA0C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882" y="28818"/>
            <a:ext cx="1229299" cy="122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84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F968E-47B5-40EB-31F9-5F7D2DE1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HINCHINGBROOKE RESIDENTS’ ASSOCIATION –Background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777F1-FD9A-DE72-956F-D46A0ED5C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noProof="0" dirty="0"/>
              <a:t>Flyer – September 25</a:t>
            </a:r>
            <a:br>
              <a:rPr lang="en-GB" noProof="0" dirty="0"/>
            </a:br>
            <a:endParaRPr lang="en-GB" noProof="0" dirty="0"/>
          </a:p>
          <a:p>
            <a:r>
              <a:rPr lang="en-GB" noProof="0" dirty="0"/>
              <a:t>Meetings – 20/10/25 &amp; 8/12/25</a:t>
            </a:r>
            <a:br>
              <a:rPr lang="en-GB" noProof="0" dirty="0"/>
            </a:br>
            <a:endParaRPr lang="en-GB" noProof="0" dirty="0"/>
          </a:p>
          <a:p>
            <a:r>
              <a:rPr lang="en-GB" noProof="0" dirty="0"/>
              <a:t>Interim Committee agreed</a:t>
            </a:r>
            <a:br>
              <a:rPr lang="en-GB" noProof="0" dirty="0"/>
            </a:br>
            <a:endParaRPr lang="en-GB" noProof="0" dirty="0"/>
          </a:p>
          <a:p>
            <a:r>
              <a:rPr lang="en-GB" noProof="0" dirty="0"/>
              <a:t>Purpose – ensure consulted about anything that affects lives on the estate </a:t>
            </a:r>
            <a:r>
              <a:rPr lang="en-GB" dirty="0"/>
              <a:t>(</a:t>
            </a:r>
            <a:r>
              <a:rPr lang="en-GB" noProof="0" dirty="0"/>
              <a:t>developments, traffic delays)  </a:t>
            </a:r>
            <a:br>
              <a:rPr lang="en-GB" noProof="0" dirty="0"/>
            </a:br>
            <a:endParaRPr lang="en-GB" noProof="0" dirty="0"/>
          </a:p>
          <a:p>
            <a:r>
              <a:rPr lang="en-GB" noProof="0" dirty="0"/>
              <a:t>Recognise value of appropriate developments</a:t>
            </a:r>
          </a:p>
          <a:p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90A89-1D3C-B0AE-25D9-01C2D4397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40D-61E5-0341-A738-85EC1E542C54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ABD32E2-1314-85B1-3E4F-3145D0A56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882" y="28818"/>
            <a:ext cx="1229299" cy="122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94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91E3A-5580-5512-AA7F-9253AC90D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Process to form HRA and dates - Sarah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4F53D-5502-B239-AE6D-5577FDC6A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324559"/>
            <a:ext cx="10138485" cy="3466641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/>
              <a:t>Process to form HRA</a:t>
            </a:r>
            <a:endParaRPr lang="en-GB" dirty="0"/>
          </a:p>
          <a:p>
            <a:pPr lvl="0"/>
            <a:r>
              <a:rPr lang="en-GB" dirty="0"/>
              <a:t>Inaugural AGM - Monday 2</a:t>
            </a:r>
            <a:r>
              <a:rPr lang="en-GB" baseline="30000" dirty="0"/>
              <a:t>nd</a:t>
            </a:r>
            <a:r>
              <a:rPr lang="en-GB" dirty="0"/>
              <a:t> February 2026 at The George Hotel</a:t>
            </a:r>
          </a:p>
          <a:p>
            <a:pPr lvl="1"/>
            <a:r>
              <a:rPr lang="en-GB" dirty="0"/>
              <a:t>(residents notified via website)</a:t>
            </a:r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en-GB" dirty="0"/>
              <a:t>HRA Constitution	</a:t>
            </a:r>
          </a:p>
          <a:p>
            <a:pPr lvl="1"/>
            <a:r>
              <a:rPr lang="en-GB" dirty="0"/>
              <a:t>(to be published on website)</a:t>
            </a:r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en-GB" dirty="0"/>
              <a:t>HRA Committee</a:t>
            </a:r>
          </a:p>
          <a:p>
            <a:pPr lvl="1"/>
            <a:r>
              <a:rPr lang="en-GB" dirty="0"/>
              <a:t>(voted in at AGM)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32D31-0EF2-DEFF-6743-91979FF21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40D-61E5-0341-A738-85EC1E542C54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4A42DF9-0ED7-A1A0-9BD3-34251F616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882" y="28818"/>
            <a:ext cx="1229299" cy="122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125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F12B0-D73B-40E8-6B50-3539AF4DD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E67CA-5BA4-5D38-00F9-91E80C3E1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3565257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Need to cover HRA running costs such as printing, website, venue hire</a:t>
            </a:r>
          </a:p>
          <a:p>
            <a:pPr lvl="0"/>
            <a:r>
              <a:rPr lang="en-GB" dirty="0"/>
              <a:t>Membership fees - (suggest £5 per member payable </a:t>
            </a:r>
            <a:r>
              <a:rPr lang="en-GB" b="1" dirty="0"/>
              <a:t>voluntarily for the first year</a:t>
            </a:r>
            <a:r>
              <a:rPr lang="en-GB" dirty="0"/>
              <a:t> to encourage membership uptake)</a:t>
            </a:r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en-GB" dirty="0"/>
              <a:t>Donations</a:t>
            </a:r>
          </a:p>
          <a:p>
            <a:pPr lvl="1"/>
            <a:r>
              <a:rPr lang="en-GB" dirty="0"/>
              <a:t>(Gratefully received from residents and supporters)</a:t>
            </a:r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en-GB" dirty="0"/>
              <a:t>Application for any available Grant monies</a:t>
            </a:r>
          </a:p>
          <a:p>
            <a:pPr lvl="1"/>
            <a:r>
              <a:rPr lang="en-GB" dirty="0"/>
              <a:t>(HRA Committee to action)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5403C-EFC2-27C2-1B55-509BB29C8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40D-61E5-0341-A738-85EC1E542C54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3712364-8DDB-67FD-CC44-03E2BF1D0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882" y="28818"/>
            <a:ext cx="1229299" cy="122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459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FCB2A-BA25-10D8-548F-458ADDF1F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Flyer &amp; Website – Joe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5D83A-2D12-CA3D-2317-5365638B9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40D-61E5-0341-A738-85EC1E542C54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FFBBD50-B838-5FD6-E78A-F6568D890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882" y="28818"/>
            <a:ext cx="1229299" cy="122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D47E4C-4FE3-2D83-7501-E1756CB43C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311" y="1740665"/>
            <a:ext cx="5112206" cy="22717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063EFB-92A2-06A9-99E6-294D2B7DF9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0142" y="3757483"/>
            <a:ext cx="2185210" cy="26196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4E8946-E29C-21EF-5994-E4E41329766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2743" y="2876561"/>
            <a:ext cx="2719605" cy="3538919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2886E5C-594F-75BD-78D5-0048B387F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3264" y="1887817"/>
            <a:ext cx="3889676" cy="1977488"/>
          </a:xfrm>
        </p:spPr>
        <p:txBody>
          <a:bodyPr>
            <a:normAutofit/>
          </a:bodyPr>
          <a:lstStyle/>
          <a:p>
            <a:r>
              <a:rPr lang="en-GB" sz="1800" dirty="0">
                <a:solidFill>
                  <a:srgbClr val="284F3E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https://hinchingbrookeresidents.org</a:t>
            </a:r>
            <a:endParaRPr lang="en-GB" sz="1800" dirty="0">
              <a:solidFill>
                <a:srgbClr val="284F3E"/>
              </a:solidFill>
            </a:endParaRPr>
          </a:p>
          <a:p>
            <a:r>
              <a:rPr lang="en-GB" sz="1800" dirty="0">
                <a:solidFill>
                  <a:srgbClr val="284F3E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hello@hinchingbrookeresidents.org</a:t>
            </a:r>
            <a:endParaRPr lang="en-GB" sz="1800" dirty="0">
              <a:solidFill>
                <a:srgbClr val="284F3E"/>
              </a:solidFill>
            </a:endParaRPr>
          </a:p>
          <a:p>
            <a:endParaRPr lang="en-GB" sz="700" dirty="0">
              <a:solidFill>
                <a:srgbClr val="284F3E"/>
              </a:solidFill>
            </a:endParaRPr>
          </a:p>
          <a:p>
            <a:r>
              <a:rPr lang="en-GB" sz="1800" dirty="0">
                <a:solidFill>
                  <a:srgbClr val="284F3E"/>
                </a:solidFill>
              </a:rPr>
              <a:t>10 responders to HLP survey</a:t>
            </a:r>
          </a:p>
          <a:p>
            <a:r>
              <a:rPr lang="en-GB" sz="1800" dirty="0">
                <a:solidFill>
                  <a:srgbClr val="284F3E"/>
                </a:solidFill>
              </a:rPr>
              <a:t>3 general messages</a:t>
            </a:r>
          </a:p>
          <a:p>
            <a:endParaRPr lang="en-GB" sz="1800" dirty="0">
              <a:solidFill>
                <a:srgbClr val="284F3E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3A7291-7310-8886-37DE-BB894C61B8A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739" y="3640843"/>
            <a:ext cx="3896955" cy="17525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211F02-62CB-4F75-BD2A-A44A86DDC4D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3264" y="5572383"/>
            <a:ext cx="3518072" cy="95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58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B645F-F814-47FA-FD32-B89689BDA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HRA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158B2-AE7A-68C8-E4D9-A17F371F4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noProof="0" dirty="0"/>
              <a:t>Brampton Cross (BX) involved many Parish Councils</a:t>
            </a:r>
            <a:br>
              <a:rPr lang="en-GB" noProof="0" dirty="0"/>
            </a:br>
            <a:endParaRPr lang="en-GB" noProof="0" dirty="0"/>
          </a:p>
          <a:p>
            <a:r>
              <a:rPr lang="en-GB" noProof="0" dirty="0"/>
              <a:t>BX wrote letters and copied influential players </a:t>
            </a:r>
            <a:r>
              <a:rPr lang="en-GB" noProof="0" dirty="0" err="1"/>
              <a:t>eg</a:t>
            </a:r>
            <a:r>
              <a:rPr lang="en-GB" noProof="0" dirty="0"/>
              <a:t> MP, Mayor</a:t>
            </a:r>
            <a:br>
              <a:rPr lang="en-GB" noProof="0" dirty="0"/>
            </a:br>
            <a:endParaRPr lang="en-GB" noProof="0" dirty="0"/>
          </a:p>
          <a:p>
            <a:r>
              <a:rPr lang="en-GB" noProof="0" dirty="0"/>
              <a:t>We need to enlist support of others as wide a group as possible</a:t>
            </a:r>
            <a:br>
              <a:rPr lang="en-GB" noProof="0" dirty="0"/>
            </a:br>
            <a:endParaRPr lang="en-GB" noProof="0" dirty="0"/>
          </a:p>
          <a:p>
            <a:r>
              <a:rPr lang="en-GB" noProof="0" dirty="0"/>
              <a:t>Impact on Daily Lives</a:t>
            </a:r>
            <a:br>
              <a:rPr lang="en-GB" noProof="0" dirty="0"/>
            </a:br>
            <a:endParaRPr lang="en-GB" noProof="0" dirty="0"/>
          </a:p>
          <a:p>
            <a:r>
              <a:rPr lang="en-GB" noProof="0" dirty="0"/>
              <a:t>We can’t change past decisions, but we can affect future</a:t>
            </a:r>
            <a:br>
              <a:rPr lang="en-GB" noProof="0" dirty="0"/>
            </a:br>
            <a:br>
              <a:rPr lang="en-GB" noProof="0" dirty="0"/>
            </a:br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3A5E1-9680-C8F9-49D9-10D447648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3140D-61E5-0341-A738-85EC1E542C54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E88B7BD-C24C-62F1-7F2D-92A7C4DAE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882" y="28818"/>
            <a:ext cx="1229299" cy="122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387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6030</TotalTime>
  <Words>1310</Words>
  <Application>Microsoft Office PowerPoint</Application>
  <PresentationFormat>Widescreen</PresentationFormat>
  <Paragraphs>212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Aptos</vt:lpstr>
      <vt:lpstr>Arial</vt:lpstr>
      <vt:lpstr>Corbel</vt:lpstr>
      <vt:lpstr>Tahoma</vt:lpstr>
      <vt:lpstr>Parallax</vt:lpstr>
      <vt:lpstr>HRA Meeting  January 5th 2026</vt:lpstr>
      <vt:lpstr>INTRODUCTIONS</vt:lpstr>
      <vt:lpstr>LOCAL COUNCILLORS</vt:lpstr>
      <vt:lpstr>VISITORS</vt:lpstr>
      <vt:lpstr>HINCHINGBROOKE RESIDENTS’ ASSOCIATION –Background</vt:lpstr>
      <vt:lpstr>Process to form HRA and dates - Sarah</vt:lpstr>
      <vt:lpstr>Funding</vt:lpstr>
      <vt:lpstr>Flyer &amp; Website – Joe </vt:lpstr>
      <vt:lpstr>HRA STRATEGY</vt:lpstr>
      <vt:lpstr>HLP – Newlands Outline Planning Application</vt:lpstr>
      <vt:lpstr>HLP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HDC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HDC DECISION PROCESS</vt:lpstr>
      <vt:lpstr>HLP CONCERNS</vt:lpstr>
      <vt:lpstr>CONCERNS cont</vt:lpstr>
      <vt:lpstr>DRAFT LOCAL PLAN TO 2046 </vt:lpstr>
      <vt:lpstr>PowerPoint Presentation</vt:lpstr>
      <vt:lpstr>DRAFT LOCAL PLAN TO 2046 </vt:lpstr>
      <vt:lpstr>TRAFFIC REVIEW</vt:lpstr>
      <vt:lpstr>Groundhog Day</vt:lpstr>
      <vt:lpstr>PowerPoint Presentation</vt:lpstr>
      <vt:lpstr>Traffic on estate</vt:lpstr>
      <vt:lpstr>ACTIONS NEEDED</vt:lpstr>
      <vt:lpstr>Register Letters with HDC</vt:lpstr>
      <vt:lpstr>ACTIVE TRAVEL PLAN - BRAMPTON ROAD </vt:lpstr>
      <vt:lpstr>Actions Suggested</vt:lpstr>
      <vt:lpstr>AOB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Greenhalgh</dc:creator>
  <cp:lastModifiedBy>Joe Corrall</cp:lastModifiedBy>
  <cp:revision>74</cp:revision>
  <cp:lastPrinted>2026-01-05T11:51:19Z</cp:lastPrinted>
  <dcterms:created xsi:type="dcterms:W3CDTF">2025-12-31T15:46:58Z</dcterms:created>
  <dcterms:modified xsi:type="dcterms:W3CDTF">2026-01-07T16:00:32Z</dcterms:modified>
</cp:coreProperties>
</file>